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097500" cy="20104100"/>
  <p:notesSz cx="180975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7312" y="6232271"/>
            <a:ext cx="15382875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14625" y="11258296"/>
            <a:ext cx="1266825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04875" y="4623943"/>
            <a:ext cx="787241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320212" y="4623943"/>
            <a:ext cx="787241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33282" y="445503"/>
            <a:ext cx="14401165" cy="7918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2776" y="5329006"/>
            <a:ext cx="9117330" cy="4520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153150" y="18696814"/>
            <a:ext cx="57912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04875" y="18696814"/>
            <a:ext cx="416242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030201" y="18696814"/>
            <a:ext cx="416242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a@gmail.com" TargetMode="Externa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5"/>
              <a:t>TITULO</a:t>
            </a:r>
            <a:r>
              <a:rPr dirty="0"/>
              <a:t> </a:t>
            </a:r>
            <a:r>
              <a:rPr dirty="0" spc="10"/>
              <a:t>DEL</a:t>
            </a:r>
            <a:r>
              <a:rPr dirty="0"/>
              <a:t> </a:t>
            </a:r>
            <a:r>
              <a:rPr dirty="0" spc="5"/>
              <a:t>TRABAJO.</a:t>
            </a:r>
            <a:r>
              <a:rPr dirty="0" spc="15"/>
              <a:t> </a:t>
            </a:r>
            <a:r>
              <a:rPr dirty="0" spc="10"/>
              <a:t>TAMAÑO</a:t>
            </a:r>
            <a:r>
              <a:rPr dirty="0"/>
              <a:t> </a:t>
            </a:r>
            <a:r>
              <a:rPr dirty="0" spc="10"/>
              <a:t>DE</a:t>
            </a:r>
            <a:r>
              <a:rPr dirty="0"/>
              <a:t> </a:t>
            </a:r>
            <a:r>
              <a:rPr dirty="0" spc="15"/>
              <a:t>FUENTE</a:t>
            </a:r>
            <a:r>
              <a:rPr dirty="0" spc="5"/>
              <a:t> </a:t>
            </a:r>
            <a:r>
              <a:rPr dirty="0" spc="10"/>
              <a:t>ENTRE</a:t>
            </a:r>
            <a:r>
              <a:rPr dirty="0"/>
              <a:t> </a:t>
            </a:r>
            <a:r>
              <a:rPr dirty="0" spc="10"/>
              <a:t>75</a:t>
            </a:r>
            <a:r>
              <a:rPr dirty="0" spc="15"/>
              <a:t> </a:t>
            </a:r>
            <a:r>
              <a:rPr dirty="0" spc="1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877" y="0"/>
            <a:ext cx="10048240" cy="3657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00" spc="15">
                <a:latin typeface="Calibri"/>
                <a:cs typeface="Calibri"/>
              </a:rPr>
              <a:t>90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CM</a:t>
            </a:r>
            <a:r>
              <a:rPr dirty="0" sz="2200" spc="20">
                <a:latin typeface="Calibri"/>
                <a:cs typeface="Calibri"/>
              </a:rPr>
              <a:t> O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35.44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PULGADAS….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90 CM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20">
                <a:latin typeface="Calibri"/>
                <a:cs typeface="Calibri"/>
              </a:rPr>
              <a:t>O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35.44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PULGADAS….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90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CM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20">
                <a:latin typeface="Calibri"/>
                <a:cs typeface="Calibri"/>
              </a:rPr>
              <a:t>O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35.44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PULGADAS….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42073" y="971993"/>
            <a:ext cx="309245" cy="1026477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2215"/>
              </a:lnSpc>
            </a:pPr>
            <a:r>
              <a:rPr dirty="0" sz="2200" spc="15">
                <a:latin typeface="Calibri"/>
                <a:cs typeface="Calibri"/>
              </a:rPr>
              <a:t>100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CM</a:t>
            </a:r>
            <a:r>
              <a:rPr dirty="0" sz="2200" spc="20">
                <a:latin typeface="Calibri"/>
                <a:cs typeface="Calibri"/>
              </a:rPr>
              <a:t> O</a:t>
            </a:r>
            <a:r>
              <a:rPr dirty="0" sz="2200" spc="10">
                <a:latin typeface="Calibri"/>
                <a:cs typeface="Calibri"/>
              </a:rPr>
              <a:t> 39.37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PULGADAS… 100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CM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20">
                <a:latin typeface="Calibri"/>
                <a:cs typeface="Calibri"/>
              </a:rPr>
              <a:t>O</a:t>
            </a:r>
            <a:r>
              <a:rPr dirty="0" sz="2200" spc="10">
                <a:latin typeface="Calibri"/>
                <a:cs typeface="Calibri"/>
              </a:rPr>
              <a:t> 39.37 </a:t>
            </a:r>
            <a:r>
              <a:rPr dirty="0" sz="2200" spc="15">
                <a:latin typeface="Calibri"/>
                <a:cs typeface="Calibri"/>
              </a:rPr>
              <a:t>PULGADAS…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100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CM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20">
                <a:latin typeface="Calibri"/>
                <a:cs typeface="Calibri"/>
              </a:rPr>
              <a:t>O</a:t>
            </a:r>
            <a:r>
              <a:rPr dirty="0" sz="2200" spc="10">
                <a:latin typeface="Calibri"/>
                <a:cs typeface="Calibri"/>
              </a:rPr>
              <a:t> 39.37 </a:t>
            </a:r>
            <a:r>
              <a:rPr dirty="0" sz="2200" spc="15">
                <a:latin typeface="Calibri"/>
                <a:cs typeface="Calibri"/>
              </a:rPr>
              <a:t>PULGADAS…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22282" y="4071117"/>
            <a:ext cx="99695" cy="14604"/>
          </a:xfrm>
          <a:custGeom>
            <a:avLst/>
            <a:gdLst/>
            <a:ahLst/>
            <a:cxnLst/>
            <a:rect l="l" t="t" r="r" b="b"/>
            <a:pathLst>
              <a:path w="99695" h="14604">
                <a:moveTo>
                  <a:pt x="99575" y="0"/>
                </a:moveTo>
                <a:lnTo>
                  <a:pt x="0" y="0"/>
                </a:lnTo>
                <a:lnTo>
                  <a:pt x="0" y="14468"/>
                </a:lnTo>
                <a:lnTo>
                  <a:pt x="99575" y="14468"/>
                </a:lnTo>
                <a:lnTo>
                  <a:pt x="995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164965" y="1211642"/>
            <a:ext cx="15579725" cy="2892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87470">
              <a:lnSpc>
                <a:spcPct val="100000"/>
              </a:lnSpc>
              <a:spcBef>
                <a:spcPts val="125"/>
              </a:spcBef>
            </a:pPr>
            <a:r>
              <a:rPr dirty="0" sz="5000" spc="10">
                <a:latin typeface="Calibri"/>
                <a:cs typeface="Calibri"/>
              </a:rPr>
              <a:t>90.</a:t>
            </a:r>
            <a:r>
              <a:rPr dirty="0" sz="5000" spc="-10">
                <a:latin typeface="Calibri"/>
                <a:cs typeface="Calibri"/>
              </a:rPr>
              <a:t> </a:t>
            </a:r>
            <a:r>
              <a:rPr dirty="0" sz="5000" spc="15">
                <a:latin typeface="Calibri"/>
                <a:cs typeface="Calibri"/>
              </a:rPr>
              <a:t>MÁXIMO</a:t>
            </a:r>
            <a:r>
              <a:rPr dirty="0" sz="5000" spc="-10">
                <a:latin typeface="Calibri"/>
                <a:cs typeface="Calibri"/>
              </a:rPr>
              <a:t> </a:t>
            </a:r>
            <a:r>
              <a:rPr dirty="0" sz="5000" spc="10">
                <a:latin typeface="Calibri"/>
                <a:cs typeface="Calibri"/>
              </a:rPr>
              <a:t>DE</a:t>
            </a:r>
            <a:r>
              <a:rPr dirty="0" sz="5000">
                <a:latin typeface="Calibri"/>
                <a:cs typeface="Calibri"/>
              </a:rPr>
              <a:t> </a:t>
            </a:r>
            <a:r>
              <a:rPr dirty="0" sz="5000" spc="10">
                <a:latin typeface="Calibri"/>
                <a:cs typeface="Calibri"/>
              </a:rPr>
              <a:t>PALABRAS</a:t>
            </a:r>
            <a:r>
              <a:rPr dirty="0" sz="5000">
                <a:latin typeface="Calibri"/>
                <a:cs typeface="Calibri"/>
              </a:rPr>
              <a:t> </a:t>
            </a:r>
            <a:r>
              <a:rPr dirty="0" sz="5000" spc="10">
                <a:latin typeface="Calibri"/>
                <a:cs typeface="Calibri"/>
              </a:rPr>
              <a:t>14.</a:t>
            </a:r>
            <a:endParaRPr sz="5000">
              <a:latin typeface="Calibri"/>
              <a:cs typeface="Calibri"/>
            </a:endParaRPr>
          </a:p>
          <a:p>
            <a:pPr marL="2948940" marR="779780" indent="-2911475">
              <a:lnSpc>
                <a:spcPct val="102299"/>
              </a:lnSpc>
              <a:spcBef>
                <a:spcPts val="2000"/>
              </a:spcBef>
            </a:pPr>
            <a:r>
              <a:rPr dirty="0" sz="2200" spc="10">
                <a:latin typeface="Calibri"/>
                <a:cs typeface="Calibri"/>
              </a:rPr>
              <a:t>(Autoría)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Albarracín,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Pedro</a:t>
            </a:r>
            <a:r>
              <a:rPr dirty="0" baseline="24904" sz="2175" spc="15">
                <a:latin typeface="Calibri"/>
                <a:cs typeface="Calibri"/>
              </a:rPr>
              <a:t>1</a:t>
            </a:r>
            <a:r>
              <a:rPr dirty="0" sz="2200" spc="10">
                <a:latin typeface="Calibri"/>
                <a:cs typeface="Calibri"/>
              </a:rPr>
              <a:t>;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Pereira,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Carmen</a:t>
            </a:r>
            <a:r>
              <a:rPr dirty="0" baseline="24904" sz="2175" spc="22">
                <a:latin typeface="Calibri"/>
                <a:cs typeface="Calibri"/>
              </a:rPr>
              <a:t>2</a:t>
            </a:r>
            <a:r>
              <a:rPr dirty="0" sz="2200" spc="15">
                <a:latin typeface="Calibri"/>
                <a:cs typeface="Calibri"/>
              </a:rPr>
              <a:t>; </a:t>
            </a:r>
            <a:r>
              <a:rPr dirty="0" sz="2200" spc="10">
                <a:latin typeface="Calibri"/>
                <a:cs typeface="Calibri"/>
              </a:rPr>
              <a:t>García,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Martín</a:t>
            </a:r>
            <a:r>
              <a:rPr dirty="0" baseline="24904" sz="2175" spc="15">
                <a:latin typeface="Calibri"/>
                <a:cs typeface="Calibri"/>
              </a:rPr>
              <a:t>3</a:t>
            </a:r>
            <a:r>
              <a:rPr dirty="0" sz="2200" spc="10">
                <a:latin typeface="Calibri"/>
                <a:cs typeface="Calibri"/>
              </a:rPr>
              <a:t>.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(1</a:t>
            </a:r>
            <a:r>
              <a:rPr dirty="0" sz="2200" spc="20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corresponde</a:t>
            </a:r>
            <a:r>
              <a:rPr dirty="0" sz="2200" spc="40" i="1">
                <a:latin typeface="Calibri"/>
                <a:cs typeface="Calibri"/>
              </a:rPr>
              <a:t> </a:t>
            </a:r>
            <a:r>
              <a:rPr dirty="0" sz="2200" spc="15" i="1">
                <a:latin typeface="Calibri"/>
                <a:cs typeface="Calibri"/>
              </a:rPr>
              <a:t>a</a:t>
            </a:r>
            <a:r>
              <a:rPr dirty="0" sz="2200" spc="25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los/as</a:t>
            </a:r>
            <a:r>
              <a:rPr dirty="0" sz="2200" spc="15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alumnos/as;</a:t>
            </a:r>
            <a:r>
              <a:rPr dirty="0" sz="2200" spc="45" i="1">
                <a:latin typeface="Calibri"/>
                <a:cs typeface="Calibri"/>
              </a:rPr>
              <a:t> </a:t>
            </a:r>
            <a:r>
              <a:rPr dirty="0" sz="2200" spc="15" i="1">
                <a:latin typeface="Calibri"/>
                <a:cs typeface="Calibri"/>
              </a:rPr>
              <a:t>2</a:t>
            </a:r>
            <a:r>
              <a:rPr dirty="0" sz="2200" spc="20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corresponde</a:t>
            </a:r>
            <a:r>
              <a:rPr dirty="0" sz="2200" spc="45" i="1">
                <a:latin typeface="Calibri"/>
                <a:cs typeface="Calibri"/>
              </a:rPr>
              <a:t> </a:t>
            </a:r>
            <a:r>
              <a:rPr dirty="0" sz="2200" spc="5" i="1">
                <a:latin typeface="Calibri"/>
                <a:cs typeface="Calibri"/>
              </a:rPr>
              <a:t>al/la</a:t>
            </a:r>
            <a:r>
              <a:rPr dirty="0" sz="2200" spc="25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tutor/a; </a:t>
            </a:r>
            <a:r>
              <a:rPr dirty="0" sz="2200" spc="-480" i="1">
                <a:latin typeface="Calibri"/>
                <a:cs typeface="Calibri"/>
              </a:rPr>
              <a:t> </a:t>
            </a:r>
            <a:r>
              <a:rPr dirty="0" sz="2200" spc="15" i="1">
                <a:latin typeface="Calibri"/>
                <a:cs typeface="Calibri"/>
              </a:rPr>
              <a:t>3</a:t>
            </a:r>
            <a:r>
              <a:rPr dirty="0" sz="2200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corresponde</a:t>
            </a:r>
            <a:r>
              <a:rPr dirty="0" sz="2200" spc="30" i="1">
                <a:latin typeface="Calibri"/>
                <a:cs typeface="Calibri"/>
              </a:rPr>
              <a:t> </a:t>
            </a:r>
            <a:r>
              <a:rPr dirty="0" sz="2200" spc="5" i="1">
                <a:latin typeface="Calibri"/>
                <a:cs typeface="Calibri"/>
              </a:rPr>
              <a:t>al </a:t>
            </a:r>
            <a:r>
              <a:rPr dirty="0" sz="2200" spc="10" i="1">
                <a:latin typeface="Calibri"/>
                <a:cs typeface="Calibri"/>
              </a:rPr>
              <a:t>docente</a:t>
            </a:r>
            <a:r>
              <a:rPr dirty="0" sz="2200" spc="15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de</a:t>
            </a:r>
            <a:r>
              <a:rPr dirty="0" sz="2200" spc="5" i="1">
                <a:latin typeface="Calibri"/>
                <a:cs typeface="Calibri"/>
              </a:rPr>
              <a:t> </a:t>
            </a:r>
            <a:r>
              <a:rPr dirty="0" sz="2200" spc="10" i="1">
                <a:latin typeface="Calibri"/>
                <a:cs typeface="Calibri"/>
              </a:rPr>
              <a:t>la materia).</a:t>
            </a:r>
            <a:r>
              <a:rPr dirty="0" sz="2200" spc="25" i="1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r>
              <a:rPr dirty="0" sz="2200" spc="10">
                <a:latin typeface="Calibri"/>
                <a:cs typeface="Calibri"/>
              </a:rPr>
              <a:t> DE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FUENTE</a:t>
            </a:r>
            <a:r>
              <a:rPr dirty="0" sz="2200" spc="10">
                <a:latin typeface="Calibri"/>
                <a:cs typeface="Calibri"/>
              </a:rPr>
              <a:t> ENTRE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40.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50">
              <a:latin typeface="Calibri"/>
              <a:cs typeface="Calibri"/>
            </a:endParaRPr>
          </a:p>
          <a:p>
            <a:pPr marL="613410">
              <a:lnSpc>
                <a:spcPct val="100000"/>
              </a:lnSpc>
            </a:pPr>
            <a:r>
              <a:rPr dirty="0" sz="2200" spc="10">
                <a:latin typeface="Calibri"/>
                <a:cs typeface="Calibri"/>
              </a:rPr>
              <a:t>(Unidad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académica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) Profesorado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de Biología,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Facultad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de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Ciencias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Exactas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y </a:t>
            </a:r>
            <a:r>
              <a:rPr dirty="0" sz="2200" spc="15">
                <a:latin typeface="Calibri"/>
                <a:cs typeface="Calibri"/>
              </a:rPr>
              <a:t>Naturales-UBA.</a:t>
            </a:r>
            <a:r>
              <a:rPr dirty="0" sz="2200" spc="509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10">
                <a:latin typeface="Calibri"/>
                <a:cs typeface="Calibri"/>
              </a:rPr>
              <a:t> FUENTE ENTRE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 spc="10">
                <a:latin typeface="Calibri"/>
                <a:cs typeface="Calibri"/>
              </a:rPr>
              <a:t> 40.</a:t>
            </a:r>
            <a:endParaRPr sz="2200">
              <a:latin typeface="Calibri"/>
              <a:cs typeface="Calibri"/>
            </a:endParaRPr>
          </a:p>
          <a:p>
            <a:pPr algn="ctr" marL="167005">
              <a:lnSpc>
                <a:spcPct val="100000"/>
              </a:lnSpc>
              <a:spcBef>
                <a:spcPts val="1130"/>
              </a:spcBef>
            </a:pPr>
            <a:r>
              <a:rPr dirty="0" u="heavy" sz="1750" spc="2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pa@gmail.com</a:t>
            </a:r>
            <a:r>
              <a:rPr dirty="0" sz="1750" spc="380" b="1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1750" spc="10" b="1" i="1">
                <a:latin typeface="Calibri"/>
                <a:cs typeface="Calibri"/>
              </a:rPr>
              <a:t>(Correo</a:t>
            </a:r>
            <a:r>
              <a:rPr dirty="0" sz="1750" spc="15" b="1" i="1">
                <a:latin typeface="Calibri"/>
                <a:cs typeface="Calibri"/>
              </a:rPr>
              <a:t> </a:t>
            </a:r>
            <a:r>
              <a:rPr dirty="0" sz="1750" spc="10" b="1" i="1">
                <a:latin typeface="Calibri"/>
                <a:cs typeface="Calibri"/>
              </a:rPr>
              <a:t>electrónico</a:t>
            </a:r>
            <a:r>
              <a:rPr dirty="0" sz="1750" spc="-5" b="1" i="1">
                <a:latin typeface="Calibri"/>
                <a:cs typeface="Calibri"/>
              </a:rPr>
              <a:t> </a:t>
            </a:r>
            <a:r>
              <a:rPr dirty="0" sz="1750" spc="20" b="1" i="1">
                <a:latin typeface="Calibri"/>
                <a:cs typeface="Calibri"/>
              </a:rPr>
              <a:t>de</a:t>
            </a:r>
            <a:r>
              <a:rPr dirty="0" sz="1750" spc="10" b="1" i="1">
                <a:latin typeface="Calibri"/>
                <a:cs typeface="Calibri"/>
              </a:rPr>
              <a:t> </a:t>
            </a:r>
            <a:r>
              <a:rPr dirty="0" sz="1750" spc="15" b="1" i="1">
                <a:latin typeface="Calibri"/>
                <a:cs typeface="Calibri"/>
              </a:rPr>
              <a:t>algún</a:t>
            </a:r>
            <a:r>
              <a:rPr dirty="0" sz="1750" b="1" i="1">
                <a:latin typeface="Calibri"/>
                <a:cs typeface="Calibri"/>
              </a:rPr>
              <a:t> </a:t>
            </a:r>
            <a:r>
              <a:rPr dirty="0" sz="1750" spc="15" b="1" i="1">
                <a:latin typeface="Calibri"/>
                <a:cs typeface="Calibri"/>
              </a:rPr>
              <a:t>autor/a).</a:t>
            </a:r>
            <a:r>
              <a:rPr dirty="0" sz="1750" b="1" i="1">
                <a:latin typeface="Calibri"/>
                <a:cs typeface="Calibri"/>
              </a:rPr>
              <a:t> </a:t>
            </a:r>
            <a:r>
              <a:rPr dirty="0" sz="1750" spc="15">
                <a:latin typeface="Calibri"/>
                <a:cs typeface="Calibri"/>
              </a:rPr>
              <a:t>TAMAÑO DE</a:t>
            </a:r>
            <a:r>
              <a:rPr dirty="0" sz="1750" spc="10">
                <a:latin typeface="Calibri"/>
                <a:cs typeface="Calibri"/>
              </a:rPr>
              <a:t> </a:t>
            </a:r>
            <a:r>
              <a:rPr dirty="0" sz="1750" spc="15">
                <a:latin typeface="Calibri"/>
                <a:cs typeface="Calibri"/>
              </a:rPr>
              <a:t>FUENTE</a:t>
            </a:r>
            <a:r>
              <a:rPr dirty="0" sz="1750" spc="5">
                <a:latin typeface="Calibri"/>
                <a:cs typeface="Calibri"/>
              </a:rPr>
              <a:t> </a:t>
            </a:r>
            <a:r>
              <a:rPr dirty="0" sz="1750" spc="15">
                <a:latin typeface="Calibri"/>
                <a:cs typeface="Calibri"/>
              </a:rPr>
              <a:t>ENTRE</a:t>
            </a:r>
            <a:r>
              <a:rPr dirty="0" sz="1750" spc="10">
                <a:latin typeface="Calibri"/>
                <a:cs typeface="Calibri"/>
              </a:rPr>
              <a:t> </a:t>
            </a:r>
            <a:r>
              <a:rPr dirty="0" sz="1750" spc="20">
                <a:latin typeface="Calibri"/>
                <a:cs typeface="Calibri"/>
              </a:rPr>
              <a:t>3</a:t>
            </a:r>
            <a:r>
              <a:rPr dirty="0" sz="1750" spc="2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dirty="0" sz="1750" spc="15">
                <a:solidFill>
                  <a:srgbClr val="FF0000"/>
                </a:solidFill>
                <a:latin typeface="Calibri"/>
                <a:cs typeface="Calibri"/>
              </a:rPr>
              <a:t> y 34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2776" y="5329006"/>
            <a:ext cx="9117330" cy="4520565"/>
          </a:xfrm>
          <a:prstGeom prst="rect">
            <a:avLst/>
          </a:prstGeom>
          <a:ln w="5319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algn="just" marL="50800" marR="41275">
              <a:lnSpc>
                <a:spcPct val="101699"/>
              </a:lnSpc>
              <a:spcBef>
                <a:spcPts val="50"/>
              </a:spcBef>
            </a:pPr>
            <a:r>
              <a:rPr dirty="0" sz="2200" spc="5">
                <a:latin typeface="Calibri"/>
                <a:cs typeface="Calibri"/>
              </a:rPr>
              <a:t>Describir </a:t>
            </a:r>
            <a:r>
              <a:rPr dirty="0" sz="2200" spc="10">
                <a:latin typeface="Calibri"/>
                <a:cs typeface="Calibri"/>
              </a:rPr>
              <a:t>algunas </a:t>
            </a:r>
            <a:r>
              <a:rPr dirty="0" sz="2200" spc="15">
                <a:latin typeface="Calibri"/>
                <a:cs typeface="Calibri"/>
              </a:rPr>
              <a:t>de </a:t>
            </a:r>
            <a:r>
              <a:rPr dirty="0" sz="2200" spc="5">
                <a:latin typeface="Calibri"/>
                <a:cs typeface="Calibri"/>
              </a:rPr>
              <a:t>las </a:t>
            </a:r>
            <a:r>
              <a:rPr dirty="0" sz="2200" spc="10">
                <a:latin typeface="Calibri"/>
                <a:cs typeface="Calibri"/>
              </a:rPr>
              <a:t>actividades </a:t>
            </a:r>
            <a:r>
              <a:rPr dirty="0" sz="2200" spc="15">
                <a:latin typeface="Calibri"/>
                <a:cs typeface="Calibri"/>
              </a:rPr>
              <a:t>que </a:t>
            </a:r>
            <a:r>
              <a:rPr dirty="0" sz="2200" spc="10">
                <a:latin typeface="Calibri"/>
                <a:cs typeface="Calibri"/>
              </a:rPr>
              <a:t>se propusieron </a:t>
            </a:r>
            <a:r>
              <a:rPr dirty="0" sz="2200" spc="15">
                <a:latin typeface="Calibri"/>
                <a:cs typeface="Calibri"/>
              </a:rPr>
              <a:t>en </a:t>
            </a:r>
            <a:r>
              <a:rPr dirty="0" sz="2200" spc="5">
                <a:latin typeface="Calibri"/>
                <a:cs typeface="Calibri"/>
              </a:rPr>
              <a:t>la </a:t>
            </a:r>
            <a:r>
              <a:rPr dirty="0" sz="2200" spc="10">
                <a:latin typeface="Calibri"/>
                <a:cs typeface="Calibri"/>
              </a:rPr>
              <a:t>Unidad </a:t>
            </a:r>
            <a:r>
              <a:rPr dirty="0" sz="2200" spc="5">
                <a:latin typeface="Calibri"/>
                <a:cs typeface="Calibri"/>
              </a:rPr>
              <a:t>Didáctica </a:t>
            </a:r>
            <a:r>
              <a:rPr dirty="0" sz="2200" spc="-484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Secuencia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propuestas</a:t>
            </a:r>
            <a:r>
              <a:rPr dirty="0" sz="2200" spc="15">
                <a:latin typeface="Calibri"/>
                <a:cs typeface="Calibri"/>
              </a:rPr>
              <a:t> de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trabajo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sus  objetivos</a:t>
            </a:r>
            <a:r>
              <a:rPr dirty="0" sz="2200" spc="10">
                <a:latin typeface="Calibri"/>
                <a:cs typeface="Calibri"/>
              </a:rPr>
              <a:t>.  El </a:t>
            </a:r>
            <a:r>
              <a:rPr dirty="0" sz="2200" spc="-484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extenso.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 usar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viñetas,  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formas como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 </a:t>
            </a:r>
            <a:r>
              <a:rPr dirty="0" sz="2200" spc="-484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cuadros para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identificar las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actividades. 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 DE </a:t>
            </a:r>
            <a:r>
              <a:rPr dirty="0" sz="2200" spc="10">
                <a:latin typeface="Calibri"/>
                <a:cs typeface="Calibri"/>
              </a:rPr>
              <a:t>FUENTE ENTRE </a:t>
            </a:r>
            <a:r>
              <a:rPr dirty="0" sz="2200" spc="15">
                <a:latin typeface="Calibri"/>
                <a:cs typeface="Calibri"/>
              </a:rPr>
              <a:t>36 Y 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40.</a:t>
            </a:r>
            <a:endParaRPr sz="2200">
              <a:latin typeface="Calibri"/>
              <a:cs typeface="Calibri"/>
            </a:endParaRPr>
          </a:p>
          <a:p>
            <a:pPr algn="just" marL="50800">
              <a:lnSpc>
                <a:spcPct val="100000"/>
              </a:lnSpc>
              <a:spcBef>
                <a:spcPts val="40"/>
              </a:spcBef>
            </a:pPr>
            <a:r>
              <a:rPr dirty="0" sz="2200" spc="15">
                <a:latin typeface="Calibri"/>
                <a:cs typeface="Calibri"/>
              </a:rPr>
              <a:t>Pueden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incorporar imágenes,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gráficos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tablas.</a:t>
            </a:r>
            <a:endParaRPr sz="2200">
              <a:latin typeface="Calibri"/>
              <a:cs typeface="Calibri"/>
            </a:endParaRPr>
          </a:p>
          <a:p>
            <a:pPr algn="just" marL="50800" marR="42545">
              <a:lnSpc>
                <a:spcPts val="2680"/>
              </a:lnSpc>
              <a:spcBef>
                <a:spcPts val="75"/>
              </a:spcBef>
            </a:pPr>
            <a:r>
              <a:rPr dirty="0" sz="2200" spc="5">
                <a:latin typeface="Calibri"/>
                <a:cs typeface="Calibri"/>
              </a:rPr>
              <a:t>Describir </a:t>
            </a:r>
            <a:r>
              <a:rPr dirty="0" sz="2200" spc="10">
                <a:latin typeface="Calibri"/>
                <a:cs typeface="Calibri"/>
              </a:rPr>
              <a:t>algunas </a:t>
            </a:r>
            <a:r>
              <a:rPr dirty="0" sz="2200" spc="15">
                <a:latin typeface="Calibri"/>
                <a:cs typeface="Calibri"/>
              </a:rPr>
              <a:t>de </a:t>
            </a:r>
            <a:r>
              <a:rPr dirty="0" sz="2200" spc="5">
                <a:latin typeface="Calibri"/>
                <a:cs typeface="Calibri"/>
              </a:rPr>
              <a:t>las </a:t>
            </a:r>
            <a:r>
              <a:rPr dirty="0" sz="2200" spc="10">
                <a:latin typeface="Calibri"/>
                <a:cs typeface="Calibri"/>
              </a:rPr>
              <a:t>actividades </a:t>
            </a:r>
            <a:r>
              <a:rPr dirty="0" sz="2200" spc="15">
                <a:latin typeface="Calibri"/>
                <a:cs typeface="Calibri"/>
              </a:rPr>
              <a:t>que </a:t>
            </a:r>
            <a:r>
              <a:rPr dirty="0" sz="2200" spc="10">
                <a:latin typeface="Calibri"/>
                <a:cs typeface="Calibri"/>
              </a:rPr>
              <a:t>se propusieron </a:t>
            </a:r>
            <a:r>
              <a:rPr dirty="0" sz="2200" spc="15">
                <a:latin typeface="Calibri"/>
                <a:cs typeface="Calibri"/>
              </a:rPr>
              <a:t>en </a:t>
            </a:r>
            <a:r>
              <a:rPr dirty="0" sz="2200" spc="5">
                <a:latin typeface="Calibri"/>
                <a:cs typeface="Calibri"/>
              </a:rPr>
              <a:t>la </a:t>
            </a:r>
            <a:r>
              <a:rPr dirty="0" sz="2200" spc="10">
                <a:latin typeface="Calibri"/>
                <a:cs typeface="Calibri"/>
              </a:rPr>
              <a:t>Unidad </a:t>
            </a:r>
            <a:r>
              <a:rPr dirty="0" sz="2200" spc="5">
                <a:latin typeface="Calibri"/>
                <a:cs typeface="Calibri"/>
              </a:rPr>
              <a:t>Didáctica </a:t>
            </a:r>
            <a:r>
              <a:rPr dirty="0" sz="2200" spc="-484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 </a:t>
            </a:r>
            <a:r>
              <a:rPr dirty="0" sz="2200" spc="5">
                <a:latin typeface="Calibri"/>
                <a:cs typeface="Calibri"/>
              </a:rPr>
              <a:t>Secuencia didáctica </a:t>
            </a:r>
            <a:r>
              <a:rPr dirty="0" sz="2200" spc="15">
                <a:latin typeface="Calibri"/>
                <a:cs typeface="Calibri"/>
              </a:rPr>
              <a:t>o </a:t>
            </a:r>
            <a:r>
              <a:rPr dirty="0" sz="2200" spc="10">
                <a:latin typeface="Calibri"/>
                <a:cs typeface="Calibri"/>
              </a:rPr>
              <a:t>propuestas de trabajo,  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sus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objetivos </a:t>
            </a:r>
            <a:r>
              <a:rPr dirty="0" sz="2200" spc="10">
                <a:latin typeface="Calibri"/>
                <a:cs typeface="Calibri"/>
              </a:rPr>
              <a:t>El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texto</a:t>
            </a:r>
            <a:r>
              <a:rPr dirty="0" sz="2200" spc="14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no</a:t>
            </a:r>
            <a:r>
              <a:rPr dirty="0" sz="2200" spc="14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debe</a:t>
            </a:r>
            <a:r>
              <a:rPr dirty="0" sz="2200" spc="14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ser</a:t>
            </a:r>
            <a:r>
              <a:rPr dirty="0" sz="2200" spc="14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muy</a:t>
            </a:r>
            <a:r>
              <a:rPr dirty="0" sz="2200" spc="14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extenso.</a:t>
            </a:r>
            <a:r>
              <a:rPr dirty="0" sz="2200" spc="140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</a:t>
            </a:r>
            <a:r>
              <a:rPr dirty="0" sz="2200" spc="1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usar</a:t>
            </a:r>
            <a:r>
              <a:rPr dirty="0" sz="2200" spc="1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viñetas,</a:t>
            </a:r>
            <a:r>
              <a:rPr dirty="0" sz="2200" spc="26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formas</a:t>
            </a:r>
            <a:r>
              <a:rPr dirty="0" sz="2200" spc="1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200" spc="1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 </a:t>
            </a:r>
            <a:r>
              <a:rPr dirty="0" sz="2200" spc="-49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200" spc="30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200" spc="30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200" spc="3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200" spc="30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200" spc="29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actividades.</a:t>
            </a:r>
            <a:r>
              <a:rPr dirty="0" sz="2200" spc="30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r>
              <a:rPr dirty="0" sz="2200" spc="3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30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30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</a:t>
            </a:r>
            <a:r>
              <a:rPr dirty="0" sz="2200" spc="31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3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endParaRPr sz="2200">
              <a:latin typeface="Calibri"/>
              <a:cs typeface="Calibri"/>
            </a:endParaRPr>
          </a:p>
          <a:p>
            <a:pPr marL="50800">
              <a:lnSpc>
                <a:spcPts val="2605"/>
              </a:lnSpc>
            </a:pPr>
            <a:r>
              <a:rPr dirty="0" sz="2200" spc="10">
                <a:latin typeface="Calibri"/>
                <a:cs typeface="Calibri"/>
              </a:rPr>
              <a:t>40.</a:t>
            </a:r>
            <a:endParaRPr sz="22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40"/>
              </a:spcBef>
            </a:pPr>
            <a:r>
              <a:rPr dirty="0" sz="2200" spc="15">
                <a:latin typeface="Calibri"/>
                <a:cs typeface="Calibri"/>
              </a:rPr>
              <a:t>Pueden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incorporar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imágenes.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 gráficos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,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tablas.</a:t>
            </a:r>
            <a:endParaRPr sz="22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20"/>
              </a:spcBef>
            </a:pPr>
            <a:r>
              <a:rPr dirty="0" sz="2200" spc="5">
                <a:latin typeface="Calibri"/>
                <a:cs typeface="Calibri"/>
              </a:rPr>
              <a:t>Describir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algunas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las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actividades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que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</a:t>
            </a:r>
            <a:r>
              <a:rPr dirty="0" sz="2200" spc="3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propusieron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en</a:t>
            </a:r>
            <a:r>
              <a:rPr dirty="0" sz="2200" spc="3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la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Unidad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1211" y="9749983"/>
            <a:ext cx="9042400" cy="3657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90830" algn="l"/>
                <a:tab pos="1569720" algn="l"/>
                <a:tab pos="2732405" algn="l"/>
                <a:tab pos="3010535" algn="l"/>
                <a:tab pos="4429760" algn="l"/>
                <a:tab pos="4847590" algn="l"/>
                <a:tab pos="5808345" algn="l"/>
                <a:tab pos="7068184" algn="l"/>
                <a:tab pos="7566659" algn="l"/>
                <a:tab pos="8824595" algn="l"/>
              </a:tabLst>
            </a:pP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 spc="15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Secuencia</a:t>
            </a:r>
            <a:r>
              <a:rPr dirty="0" sz="2200" spc="10">
                <a:latin typeface="Calibri"/>
                <a:cs typeface="Calibri"/>
              </a:rPr>
              <a:t>	</a:t>
            </a:r>
            <a:r>
              <a:rPr dirty="0" sz="2200" spc="5">
                <a:latin typeface="Calibri"/>
                <a:cs typeface="Calibri"/>
              </a:rPr>
              <a:t>didáctic</a:t>
            </a:r>
            <a:r>
              <a:rPr dirty="0" sz="2200" spc="15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propue</a:t>
            </a:r>
            <a:r>
              <a:rPr dirty="0" sz="2200" spc="15">
                <a:latin typeface="Calibri"/>
                <a:cs typeface="Calibri"/>
              </a:rPr>
              <a:t>s</a:t>
            </a:r>
            <a:r>
              <a:rPr dirty="0" sz="2200" spc="10">
                <a:latin typeface="Calibri"/>
                <a:cs typeface="Calibri"/>
              </a:rPr>
              <a:t>tas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trab</a:t>
            </a:r>
            <a:r>
              <a:rPr dirty="0" sz="2200" spc="20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j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su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ob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j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etivos</a:t>
            </a:r>
            <a:r>
              <a:rPr dirty="0" sz="2200" spc="5">
                <a:latin typeface="Calibri"/>
                <a:cs typeface="Calibri"/>
              </a:rPr>
              <a:t>.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El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1211" y="10092966"/>
            <a:ext cx="7952105" cy="3657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00" spc="10">
                <a:latin typeface="Calibri"/>
                <a:cs typeface="Calibri"/>
              </a:rPr>
              <a:t>texto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no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debe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ser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muy</a:t>
            </a:r>
            <a:r>
              <a:rPr dirty="0" sz="2200" spc="10">
                <a:latin typeface="Calibri"/>
                <a:cs typeface="Calibri"/>
              </a:rPr>
              <a:t> extenso.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10">
                <a:latin typeface="Calibri"/>
                <a:cs typeface="Calibri"/>
              </a:rPr>
              <a:t> FUENTE ENTRE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 </a:t>
            </a:r>
            <a:r>
              <a:rPr dirty="0" sz="2200" spc="10">
                <a:latin typeface="Calibri"/>
                <a:cs typeface="Calibri"/>
              </a:rPr>
              <a:t>40.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04265" y="5456597"/>
            <a:ext cx="3413166" cy="4042607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835968" y="4350270"/>
            <a:ext cx="15660369" cy="739775"/>
          </a:xfrm>
          <a:prstGeom prst="rect">
            <a:avLst/>
          </a:prstGeom>
          <a:ln w="5319">
            <a:solidFill>
              <a:srgbClr val="000000"/>
            </a:solidFill>
          </a:ln>
        </p:spPr>
        <p:txBody>
          <a:bodyPr wrap="square" lIns="0" tIns="3810" rIns="0" bIns="0" rtlCol="0" vert="horz">
            <a:spAutoFit/>
          </a:bodyPr>
          <a:lstStyle/>
          <a:p>
            <a:pPr marL="50800" marR="325120">
              <a:lnSpc>
                <a:spcPct val="102299"/>
              </a:lnSpc>
              <a:spcBef>
                <a:spcPts val="30"/>
              </a:spcBef>
              <a:tabLst>
                <a:tab pos="2865120" algn="l"/>
              </a:tabLst>
            </a:pP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Listado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los</a:t>
            </a:r>
            <a:r>
              <a:rPr dirty="0" sz="2200" spc="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objetivos	de la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Unidad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Didáctica.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 ( También pueden explicitar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la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cantidad de actividades que la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conforman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y cuántas y </a:t>
            </a:r>
            <a:r>
              <a:rPr dirty="0" sz="2200" spc="-484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cuáles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presentan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dirty="0" sz="2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póster.)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TAMAÑO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ENTRE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38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z="22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44.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52998" y="18265351"/>
            <a:ext cx="14764385" cy="1082675"/>
          </a:xfrm>
          <a:prstGeom prst="rect">
            <a:avLst/>
          </a:prstGeom>
          <a:ln w="5319">
            <a:solidFill>
              <a:srgbClr val="00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algn="just" marL="50800" marR="41275">
              <a:lnSpc>
                <a:spcPct val="101899"/>
              </a:lnSpc>
              <a:spcBef>
                <a:spcPts val="45"/>
              </a:spcBef>
            </a:pPr>
            <a:r>
              <a:rPr dirty="0" sz="2200" spc="10">
                <a:latin typeface="Calibri"/>
                <a:cs typeface="Calibri"/>
              </a:rPr>
              <a:t>REFLEXIÓN FINAL: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El texto </a:t>
            </a:r>
            <a:r>
              <a:rPr dirty="0" sz="2200" spc="15">
                <a:latin typeface="Calibri"/>
                <a:cs typeface="Calibri"/>
              </a:rPr>
              <a:t>no </a:t>
            </a:r>
            <a:r>
              <a:rPr dirty="0" sz="2200" spc="10">
                <a:latin typeface="Calibri"/>
                <a:cs typeface="Calibri"/>
              </a:rPr>
              <a:t>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extenso.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 </a:t>
            </a:r>
            <a:r>
              <a:rPr dirty="0" sz="2200" spc="5">
                <a:latin typeface="Calibri"/>
                <a:cs typeface="Calibri"/>
              </a:rPr>
              <a:t>El </a:t>
            </a:r>
            <a:r>
              <a:rPr dirty="0" sz="2200" spc="10">
                <a:latin typeface="Calibri"/>
                <a:cs typeface="Calibri"/>
              </a:rPr>
              <a:t> texto no </a:t>
            </a:r>
            <a:r>
              <a:rPr dirty="0" sz="2200" spc="15">
                <a:latin typeface="Calibri"/>
                <a:cs typeface="Calibri"/>
              </a:rPr>
              <a:t>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extenso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El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texto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no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debe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ser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muy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extenso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El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texto no debe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extenso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 spc="10">
                <a:latin typeface="Calibri"/>
                <a:cs typeface="Calibri"/>
              </a:rPr>
              <a:t> 40.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89221" y="10307726"/>
            <a:ext cx="11532235" cy="5894705"/>
          </a:xfrm>
          <a:custGeom>
            <a:avLst/>
            <a:gdLst/>
            <a:ahLst/>
            <a:cxnLst/>
            <a:rect l="l" t="t" r="r" b="b"/>
            <a:pathLst>
              <a:path w="11532235" h="5894705">
                <a:moveTo>
                  <a:pt x="0" y="5894618"/>
                </a:moveTo>
                <a:lnTo>
                  <a:pt x="11532070" y="5894618"/>
                </a:lnTo>
                <a:lnTo>
                  <a:pt x="11532070" y="0"/>
                </a:lnTo>
                <a:lnTo>
                  <a:pt x="0" y="0"/>
                </a:lnTo>
                <a:lnTo>
                  <a:pt x="0" y="5894618"/>
                </a:lnTo>
                <a:close/>
              </a:path>
            </a:pathLst>
          </a:custGeom>
          <a:ln w="5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5427869" y="10303182"/>
            <a:ext cx="11456035" cy="7061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90"/>
              </a:spcBef>
              <a:tabLst>
                <a:tab pos="1177290" algn="l"/>
                <a:tab pos="2199640" algn="l"/>
                <a:tab pos="2632075" algn="l"/>
                <a:tab pos="3085465" algn="l"/>
                <a:tab pos="4522470" algn="l"/>
                <a:tab pos="5103495" algn="l"/>
                <a:tab pos="5498465" algn="l"/>
                <a:tab pos="7051675" algn="l"/>
                <a:tab pos="7484109" algn="l"/>
                <a:tab pos="7827009" algn="l"/>
                <a:tab pos="8799195" algn="l"/>
                <a:tab pos="9999980" algn="l"/>
                <a:tab pos="10292715" algn="l"/>
              </a:tabLst>
            </a:pPr>
            <a:r>
              <a:rPr dirty="0" sz="2200" spc="5">
                <a:latin typeface="Calibri"/>
                <a:cs typeface="Calibri"/>
              </a:rPr>
              <a:t>Describi</a:t>
            </a:r>
            <a:r>
              <a:rPr dirty="0" sz="2200" spc="10">
                <a:latin typeface="Calibri"/>
                <a:cs typeface="Calibri"/>
              </a:rPr>
              <a:t>r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algunas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las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acti</a:t>
            </a:r>
            <a:r>
              <a:rPr dirty="0" sz="2200">
                <a:latin typeface="Calibri"/>
                <a:cs typeface="Calibri"/>
              </a:rPr>
              <a:t>v</a:t>
            </a:r>
            <a:r>
              <a:rPr dirty="0" sz="2200" spc="10">
                <a:latin typeface="Calibri"/>
                <a:cs typeface="Calibri"/>
              </a:rPr>
              <a:t>idades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que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5">
                <a:latin typeface="Calibri"/>
                <a:cs typeface="Calibri"/>
              </a:rPr>
              <a:t>s</a:t>
            </a:r>
            <a:r>
              <a:rPr dirty="0" sz="2200" spc="15">
                <a:latin typeface="Calibri"/>
                <a:cs typeface="Calibri"/>
              </a:rPr>
              <a:t>e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5">
                <a:latin typeface="Calibri"/>
                <a:cs typeface="Calibri"/>
              </a:rPr>
              <a:t>propusier</a:t>
            </a:r>
            <a:r>
              <a:rPr dirty="0" sz="2200" spc="20">
                <a:latin typeface="Calibri"/>
                <a:cs typeface="Calibri"/>
              </a:rPr>
              <a:t>o</a:t>
            </a:r>
            <a:r>
              <a:rPr dirty="0" sz="2200" spc="15">
                <a:latin typeface="Calibri"/>
                <a:cs typeface="Calibri"/>
              </a:rPr>
              <a:t>n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en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>
                <a:latin typeface="Calibri"/>
                <a:cs typeface="Calibri"/>
              </a:rPr>
              <a:t>l</a:t>
            </a:r>
            <a:r>
              <a:rPr dirty="0" sz="2200" spc="15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Un</a:t>
            </a:r>
            <a:r>
              <a:rPr dirty="0" sz="2200" spc="-5">
                <a:latin typeface="Calibri"/>
                <a:cs typeface="Calibri"/>
              </a:rPr>
              <a:t>i</a:t>
            </a:r>
            <a:r>
              <a:rPr dirty="0" sz="2200" spc="10">
                <a:latin typeface="Calibri"/>
                <a:cs typeface="Calibri"/>
              </a:rPr>
              <a:t>da</a:t>
            </a:r>
            <a:r>
              <a:rPr dirty="0" sz="2200" spc="15">
                <a:latin typeface="Calibri"/>
                <a:cs typeface="Calibri"/>
              </a:rPr>
              <a:t>d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0">
                <a:latin typeface="Calibri"/>
                <a:cs typeface="Calibri"/>
              </a:rPr>
              <a:t>D</a:t>
            </a:r>
            <a:r>
              <a:rPr dirty="0" sz="2200" spc="-5">
                <a:latin typeface="Calibri"/>
                <a:cs typeface="Calibri"/>
              </a:rPr>
              <a:t>i</a:t>
            </a:r>
            <a:r>
              <a:rPr dirty="0" sz="2200" spc="5">
                <a:latin typeface="Calibri"/>
                <a:cs typeface="Calibri"/>
              </a:rPr>
              <a:t>dácti</a:t>
            </a:r>
            <a:r>
              <a:rPr dirty="0" sz="2200">
                <a:latin typeface="Calibri"/>
                <a:cs typeface="Calibri"/>
              </a:rPr>
              <a:t>c</a:t>
            </a:r>
            <a:r>
              <a:rPr dirty="0" sz="2200" spc="15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5">
                <a:latin typeface="Calibri"/>
                <a:cs typeface="Calibri"/>
              </a:rPr>
              <a:t>S</a:t>
            </a:r>
            <a:r>
              <a:rPr dirty="0" sz="2200">
                <a:latin typeface="Calibri"/>
                <a:cs typeface="Calibri"/>
              </a:rPr>
              <a:t>e</a:t>
            </a:r>
            <a:r>
              <a:rPr dirty="0" sz="2200" spc="10">
                <a:latin typeface="Calibri"/>
                <a:cs typeface="Calibri"/>
              </a:rPr>
              <a:t>cuencia  </a:t>
            </a:r>
            <a:r>
              <a:rPr dirty="0" sz="2200" spc="5">
                <a:latin typeface="Calibri"/>
                <a:cs typeface="Calibri"/>
              </a:rPr>
              <a:t>didáctica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</a:t>
            </a:r>
            <a:r>
              <a:rPr dirty="0" sz="2200" spc="45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propuestas</a:t>
            </a:r>
            <a:r>
              <a:rPr dirty="0" sz="2200" spc="46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45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trabajo</a:t>
            </a:r>
            <a:r>
              <a:rPr dirty="0" sz="2200" spc="45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</a:t>
            </a:r>
            <a:r>
              <a:rPr dirty="0" sz="2200" spc="4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sus</a:t>
            </a:r>
            <a:r>
              <a:rPr dirty="0" sz="2200" spc="4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objetivos</a:t>
            </a:r>
            <a:r>
              <a:rPr dirty="0" sz="2200" spc="10">
                <a:latin typeface="Calibri"/>
                <a:cs typeface="Calibri"/>
              </a:rPr>
              <a:t>.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El</a:t>
            </a:r>
            <a:r>
              <a:rPr dirty="0" sz="2200" spc="45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texto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no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debe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ser</a:t>
            </a:r>
            <a:r>
              <a:rPr dirty="0" sz="2200" spc="45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muy</a:t>
            </a:r>
            <a:r>
              <a:rPr dirty="0" sz="2200" spc="459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extenso.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775739" y="10984042"/>
            <a:ext cx="1106170" cy="3657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00" spc="10">
                <a:latin typeface="Calibri"/>
                <a:cs typeface="Calibri"/>
              </a:rPr>
              <a:t>T</a:t>
            </a:r>
            <a:r>
              <a:rPr dirty="0" sz="2200" spc="20">
                <a:latin typeface="Calibri"/>
                <a:cs typeface="Calibri"/>
              </a:rPr>
              <a:t>AMA</a:t>
            </a:r>
            <a:r>
              <a:rPr dirty="0" sz="2200" spc="25">
                <a:latin typeface="Calibri"/>
                <a:cs typeface="Calibri"/>
              </a:rPr>
              <a:t>Ñ</a:t>
            </a:r>
            <a:r>
              <a:rPr dirty="0" sz="2200" spc="20">
                <a:latin typeface="Calibri"/>
                <a:cs typeface="Calibri"/>
              </a:rPr>
              <a:t>O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27869" y="10984042"/>
            <a:ext cx="10135235" cy="104965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70"/>
              </a:spcBef>
              <a:tabLst>
                <a:tab pos="2794000" algn="l"/>
              </a:tabLst>
            </a:pP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</a:t>
            </a:r>
            <a:r>
              <a:rPr dirty="0" sz="2200" spc="1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usar</a:t>
            </a:r>
            <a:r>
              <a:rPr dirty="0" sz="2200" spc="1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viñetas,	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formas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200" spc="114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actividades. </a:t>
            </a:r>
            <a:r>
              <a:rPr dirty="0" sz="2200" spc="-484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 spc="10">
                <a:latin typeface="Calibri"/>
                <a:cs typeface="Calibri"/>
              </a:rPr>
              <a:t> 40.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2200" spc="15">
                <a:latin typeface="Calibri"/>
                <a:cs typeface="Calibri"/>
              </a:rPr>
              <a:t>Pueden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incorporar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imágenes,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gráficos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,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tablas.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4690" y="12005474"/>
            <a:ext cx="15939135" cy="61658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395470" marR="104775">
              <a:lnSpc>
                <a:spcPct val="101800"/>
              </a:lnSpc>
              <a:spcBef>
                <a:spcPts val="85"/>
              </a:spcBef>
            </a:pPr>
            <a:r>
              <a:rPr dirty="0" sz="2200" spc="5">
                <a:latin typeface="Calibri"/>
                <a:cs typeface="Calibri"/>
              </a:rPr>
              <a:t>Describir</a:t>
            </a:r>
            <a:r>
              <a:rPr dirty="0" sz="2200" spc="10">
                <a:latin typeface="Calibri"/>
                <a:cs typeface="Calibri"/>
              </a:rPr>
              <a:t> algunas</a:t>
            </a:r>
            <a:r>
              <a:rPr dirty="0" sz="2200" spc="15">
                <a:latin typeface="Calibri"/>
                <a:cs typeface="Calibri"/>
              </a:rPr>
              <a:t> de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las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actividades</a:t>
            </a:r>
            <a:r>
              <a:rPr dirty="0" sz="2200" spc="15">
                <a:latin typeface="Calibri"/>
                <a:cs typeface="Calibri"/>
              </a:rPr>
              <a:t> que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propusieron</a:t>
            </a:r>
            <a:r>
              <a:rPr dirty="0" sz="2200" spc="15">
                <a:latin typeface="Calibri"/>
                <a:cs typeface="Calibri"/>
              </a:rPr>
              <a:t> en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la</a:t>
            </a:r>
            <a:r>
              <a:rPr dirty="0" sz="2200" spc="10">
                <a:latin typeface="Calibri"/>
                <a:cs typeface="Calibri"/>
              </a:rPr>
              <a:t> Unidad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  </a:t>
            </a:r>
            <a:r>
              <a:rPr dirty="0" sz="2200" spc="10">
                <a:latin typeface="Calibri"/>
                <a:cs typeface="Calibri"/>
              </a:rPr>
              <a:t>Secuencia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 </a:t>
            </a:r>
            <a:r>
              <a:rPr dirty="0" sz="2200" spc="15">
                <a:latin typeface="Calibri"/>
                <a:cs typeface="Calibri"/>
              </a:rPr>
              <a:t>o </a:t>
            </a:r>
            <a:r>
              <a:rPr dirty="0" sz="2200" spc="10">
                <a:latin typeface="Calibri"/>
                <a:cs typeface="Calibri"/>
              </a:rPr>
              <a:t>propuestas </a:t>
            </a:r>
            <a:r>
              <a:rPr dirty="0" sz="2200" spc="15">
                <a:latin typeface="Calibri"/>
                <a:cs typeface="Calibri"/>
              </a:rPr>
              <a:t>de </a:t>
            </a:r>
            <a:r>
              <a:rPr dirty="0" sz="2200" spc="10">
                <a:latin typeface="Calibri"/>
                <a:cs typeface="Calibri"/>
              </a:rPr>
              <a:t>trabajo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 sus objetivos</a:t>
            </a:r>
            <a:r>
              <a:rPr dirty="0" sz="2200" spc="10">
                <a:latin typeface="Calibri"/>
                <a:cs typeface="Calibri"/>
              </a:rPr>
              <a:t>.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extenso.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 usar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viñetas, 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formas como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 cuadros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para identificar las actividades.   </a:t>
            </a:r>
            <a:r>
              <a:rPr dirty="0" sz="2200" spc="20">
                <a:latin typeface="Calibri"/>
                <a:cs typeface="Calibri"/>
              </a:rPr>
              <a:t>TAMAÑO 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40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.Pueden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incorporar imágenes.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 gráficos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 ,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tablas.</a:t>
            </a:r>
            <a:endParaRPr sz="2200">
              <a:latin typeface="Calibri"/>
              <a:cs typeface="Calibri"/>
            </a:endParaRPr>
          </a:p>
          <a:p>
            <a:pPr algn="just" marL="4395470" marR="104775">
              <a:lnSpc>
                <a:spcPts val="2680"/>
              </a:lnSpc>
              <a:spcBef>
                <a:spcPts val="75"/>
              </a:spcBef>
            </a:pPr>
            <a:r>
              <a:rPr dirty="0" sz="2200" spc="5">
                <a:latin typeface="Calibri"/>
                <a:cs typeface="Calibri"/>
              </a:rPr>
              <a:t>Describir</a:t>
            </a:r>
            <a:r>
              <a:rPr dirty="0" sz="2200" spc="10">
                <a:latin typeface="Calibri"/>
                <a:cs typeface="Calibri"/>
              </a:rPr>
              <a:t> algunas</a:t>
            </a:r>
            <a:r>
              <a:rPr dirty="0" sz="2200" spc="15">
                <a:latin typeface="Calibri"/>
                <a:cs typeface="Calibri"/>
              </a:rPr>
              <a:t> de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las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actividades</a:t>
            </a:r>
            <a:r>
              <a:rPr dirty="0" sz="2200" spc="15">
                <a:latin typeface="Calibri"/>
                <a:cs typeface="Calibri"/>
              </a:rPr>
              <a:t> que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propusieron</a:t>
            </a:r>
            <a:r>
              <a:rPr dirty="0" sz="2200" spc="15">
                <a:latin typeface="Calibri"/>
                <a:cs typeface="Calibri"/>
              </a:rPr>
              <a:t> en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la</a:t>
            </a:r>
            <a:r>
              <a:rPr dirty="0" sz="2200" spc="10">
                <a:latin typeface="Calibri"/>
                <a:cs typeface="Calibri"/>
              </a:rPr>
              <a:t> Unidad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  </a:t>
            </a:r>
            <a:r>
              <a:rPr dirty="0" sz="2200" spc="10">
                <a:latin typeface="Calibri"/>
                <a:cs typeface="Calibri"/>
              </a:rPr>
              <a:t>Secuencia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 </a:t>
            </a:r>
            <a:r>
              <a:rPr dirty="0" sz="2200" spc="15">
                <a:latin typeface="Calibri"/>
                <a:cs typeface="Calibri"/>
              </a:rPr>
              <a:t>o </a:t>
            </a:r>
            <a:r>
              <a:rPr dirty="0" sz="2200" spc="10">
                <a:latin typeface="Calibri"/>
                <a:cs typeface="Calibri"/>
              </a:rPr>
              <a:t>propuestas </a:t>
            </a:r>
            <a:r>
              <a:rPr dirty="0" sz="2200" spc="15">
                <a:latin typeface="Calibri"/>
                <a:cs typeface="Calibri"/>
              </a:rPr>
              <a:t>de </a:t>
            </a:r>
            <a:r>
              <a:rPr dirty="0" sz="2200" spc="10">
                <a:latin typeface="Calibri"/>
                <a:cs typeface="Calibri"/>
              </a:rPr>
              <a:t>trabajo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 sus objetivos</a:t>
            </a:r>
            <a:r>
              <a:rPr dirty="0" sz="2200" spc="10">
                <a:latin typeface="Calibri"/>
                <a:cs typeface="Calibri"/>
              </a:rPr>
              <a:t>.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extenso.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</a:t>
            </a:r>
            <a:r>
              <a:rPr dirty="0" sz="2200" spc="1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usar</a:t>
            </a:r>
            <a:r>
              <a:rPr dirty="0" sz="2200" spc="1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viñetas,</a:t>
            </a:r>
            <a:r>
              <a:rPr dirty="0" sz="2200" spc="2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formas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200" spc="1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200" spc="1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actividades.</a:t>
            </a:r>
            <a:r>
              <a:rPr dirty="0" sz="2200" spc="37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20">
                <a:latin typeface="Calibri"/>
                <a:cs typeface="Calibri"/>
              </a:rPr>
              <a:t>TAMAÑO</a:t>
            </a:r>
            <a:endParaRPr sz="2200">
              <a:latin typeface="Calibri"/>
              <a:cs typeface="Calibri"/>
            </a:endParaRPr>
          </a:p>
          <a:p>
            <a:pPr algn="just" marL="4395470">
              <a:lnSpc>
                <a:spcPts val="2605"/>
              </a:lnSpc>
            </a:pP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40</a:t>
            </a:r>
            <a:endParaRPr sz="2200">
              <a:latin typeface="Calibri"/>
              <a:cs typeface="Calibri"/>
            </a:endParaRPr>
          </a:p>
          <a:p>
            <a:pPr algn="just" marL="4395470" marR="104775">
              <a:lnSpc>
                <a:spcPts val="2680"/>
              </a:lnSpc>
              <a:spcBef>
                <a:spcPts val="75"/>
              </a:spcBef>
            </a:pPr>
            <a:r>
              <a:rPr dirty="0" sz="2200" spc="5">
                <a:latin typeface="Calibri"/>
                <a:cs typeface="Calibri"/>
              </a:rPr>
              <a:t>Describir</a:t>
            </a:r>
            <a:r>
              <a:rPr dirty="0" sz="2200" spc="10">
                <a:latin typeface="Calibri"/>
                <a:cs typeface="Calibri"/>
              </a:rPr>
              <a:t> algunas</a:t>
            </a:r>
            <a:r>
              <a:rPr dirty="0" sz="2200" spc="15">
                <a:latin typeface="Calibri"/>
                <a:cs typeface="Calibri"/>
              </a:rPr>
              <a:t> de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las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actividades</a:t>
            </a:r>
            <a:r>
              <a:rPr dirty="0" sz="2200" spc="15">
                <a:latin typeface="Calibri"/>
                <a:cs typeface="Calibri"/>
              </a:rPr>
              <a:t> que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se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propusieron</a:t>
            </a:r>
            <a:r>
              <a:rPr dirty="0" sz="2200" spc="15">
                <a:latin typeface="Calibri"/>
                <a:cs typeface="Calibri"/>
              </a:rPr>
              <a:t> en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la</a:t>
            </a:r>
            <a:r>
              <a:rPr dirty="0" sz="2200" spc="10">
                <a:latin typeface="Calibri"/>
                <a:cs typeface="Calibri"/>
              </a:rPr>
              <a:t> Unidad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o  </a:t>
            </a:r>
            <a:r>
              <a:rPr dirty="0" sz="2200" spc="10">
                <a:latin typeface="Calibri"/>
                <a:cs typeface="Calibri"/>
              </a:rPr>
              <a:t>Secuencia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didáctica </a:t>
            </a:r>
            <a:r>
              <a:rPr dirty="0" sz="2200" spc="15">
                <a:latin typeface="Calibri"/>
                <a:cs typeface="Calibri"/>
              </a:rPr>
              <a:t>o </a:t>
            </a:r>
            <a:r>
              <a:rPr dirty="0" sz="2200" spc="10">
                <a:latin typeface="Calibri"/>
                <a:cs typeface="Calibri"/>
              </a:rPr>
              <a:t>propuestas </a:t>
            </a:r>
            <a:r>
              <a:rPr dirty="0" sz="2200" spc="15">
                <a:latin typeface="Calibri"/>
                <a:cs typeface="Calibri"/>
              </a:rPr>
              <a:t>de </a:t>
            </a:r>
            <a:r>
              <a:rPr dirty="0" sz="2200" spc="10">
                <a:latin typeface="Calibri"/>
                <a:cs typeface="Calibri"/>
              </a:rPr>
              <a:t>trabajo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indicando sus objetivos</a:t>
            </a:r>
            <a:r>
              <a:rPr dirty="0" sz="2200" spc="10">
                <a:latin typeface="Calibri"/>
                <a:cs typeface="Calibri"/>
              </a:rPr>
              <a:t>. El texto </a:t>
            </a:r>
            <a:r>
              <a:rPr dirty="0" sz="2200" spc="15">
                <a:latin typeface="Calibri"/>
                <a:cs typeface="Calibri"/>
              </a:rPr>
              <a:t>no debe </a:t>
            </a:r>
            <a:r>
              <a:rPr dirty="0" sz="2200" spc="5">
                <a:latin typeface="Calibri"/>
                <a:cs typeface="Calibri"/>
              </a:rPr>
              <a:t>ser </a:t>
            </a:r>
            <a:r>
              <a:rPr dirty="0" sz="2200" spc="15">
                <a:latin typeface="Calibri"/>
                <a:cs typeface="Calibri"/>
              </a:rPr>
              <a:t>muy </a:t>
            </a:r>
            <a:r>
              <a:rPr dirty="0" sz="2200" spc="10">
                <a:latin typeface="Calibri"/>
                <a:cs typeface="Calibri"/>
              </a:rPr>
              <a:t>extenso. 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Conviene</a:t>
            </a:r>
            <a:r>
              <a:rPr dirty="0" sz="2200" spc="1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usar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viñetas,</a:t>
            </a:r>
            <a:r>
              <a:rPr dirty="0" sz="2200" spc="2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formas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flechas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200" spc="1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200" spc="1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200" spc="1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200" spc="12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0">
                <a:solidFill>
                  <a:srgbClr val="FF0000"/>
                </a:solidFill>
                <a:latin typeface="Calibri"/>
                <a:cs typeface="Calibri"/>
              </a:rPr>
              <a:t>actividades.</a:t>
            </a:r>
            <a:r>
              <a:rPr dirty="0" sz="2200" spc="37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TAMAÑO</a:t>
            </a:r>
            <a:endParaRPr sz="2200">
              <a:latin typeface="Calibri"/>
              <a:cs typeface="Calibri"/>
            </a:endParaRPr>
          </a:p>
          <a:p>
            <a:pPr algn="just" marL="4395470">
              <a:lnSpc>
                <a:spcPts val="2605"/>
              </a:lnSpc>
            </a:pPr>
            <a:r>
              <a:rPr dirty="0" sz="2200" spc="15">
                <a:latin typeface="Calibri"/>
                <a:cs typeface="Calibri"/>
              </a:rPr>
              <a:t>DE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FUENTE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10">
                <a:latin typeface="Calibri"/>
                <a:cs typeface="Calibri"/>
              </a:rPr>
              <a:t>ENTRE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36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Y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15">
                <a:latin typeface="Calibri"/>
                <a:cs typeface="Calibri"/>
              </a:rPr>
              <a:t>40</a:t>
            </a:r>
            <a:endParaRPr sz="220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1670"/>
              </a:spcBef>
              <a:tabLst>
                <a:tab pos="12505055" algn="l"/>
              </a:tabLst>
            </a:pPr>
            <a:r>
              <a:rPr dirty="0" sz="2000" spc="-5">
                <a:latin typeface="Calibri"/>
                <a:cs typeface="Calibri"/>
              </a:rPr>
              <a:t>Describir</a:t>
            </a:r>
            <a:r>
              <a:rPr dirty="0" sz="2000" spc="-2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algunas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las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actividades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que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se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propusieron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en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la </a:t>
            </a:r>
            <a:r>
              <a:rPr dirty="0" sz="2000" spc="5">
                <a:latin typeface="Calibri"/>
                <a:cs typeface="Calibri"/>
              </a:rPr>
              <a:t>Unidad </a:t>
            </a:r>
            <a:r>
              <a:rPr dirty="0" sz="2000">
                <a:latin typeface="Calibri"/>
                <a:cs typeface="Calibri"/>
              </a:rPr>
              <a:t>Didáctica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Secuencia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didáctica </a:t>
            </a:r>
            <a:r>
              <a:rPr dirty="0" sz="2000" spc="5">
                <a:latin typeface="Calibri"/>
                <a:cs typeface="Calibri"/>
              </a:rPr>
              <a:t>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propuestas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trabajo</a:t>
            </a:r>
            <a:r>
              <a:rPr dirty="0" sz="2000" spc="55">
                <a:latin typeface="Calibri"/>
                <a:cs typeface="Calibri"/>
              </a:rPr>
              <a:t>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indicando</a:t>
            </a:r>
            <a:r>
              <a:rPr dirty="0" sz="20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sus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objetivos</a:t>
            </a:r>
            <a:r>
              <a:rPr dirty="0" sz="2000">
                <a:latin typeface="Calibri"/>
                <a:cs typeface="Calibri"/>
              </a:rPr>
              <a:t>.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El </a:t>
            </a:r>
            <a:r>
              <a:rPr dirty="0" sz="2000">
                <a:latin typeface="Calibri"/>
                <a:cs typeface="Calibri"/>
              </a:rPr>
              <a:t> texto no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debe</a:t>
            </a:r>
            <a:r>
              <a:rPr dirty="0" sz="2000">
                <a:latin typeface="Calibri"/>
                <a:cs typeface="Calibri"/>
              </a:rPr>
              <a:t> ser </a:t>
            </a:r>
            <a:r>
              <a:rPr dirty="0" sz="2000" spc="5">
                <a:latin typeface="Calibri"/>
                <a:cs typeface="Calibri"/>
              </a:rPr>
              <a:t>muy</a:t>
            </a:r>
            <a:r>
              <a:rPr dirty="0" sz="2000">
                <a:latin typeface="Calibri"/>
                <a:cs typeface="Calibri"/>
              </a:rPr>
              <a:t> extenso.</a:t>
            </a:r>
            <a:r>
              <a:rPr dirty="0" sz="2000" spc="495"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Conviene usar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viñetas,</a:t>
            </a:r>
            <a:r>
              <a:rPr dirty="0" sz="2000" spc="48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formas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flechas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0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0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actividades.	</a:t>
            </a:r>
            <a:r>
              <a:rPr dirty="0" sz="2000">
                <a:latin typeface="Calibri"/>
                <a:cs typeface="Calibri"/>
              </a:rPr>
              <a:t>TAMAÑO DE FUENTE ENTRE </a:t>
            </a:r>
            <a:r>
              <a:rPr dirty="0" sz="2000" spc="5">
                <a:latin typeface="Calibri"/>
                <a:cs typeface="Calibri"/>
              </a:rPr>
              <a:t>36 Y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410"/>
              </a:lnSpc>
              <a:spcBef>
                <a:spcPts val="70"/>
              </a:spcBef>
              <a:tabLst>
                <a:tab pos="12505055" algn="l"/>
              </a:tabLst>
            </a:pPr>
            <a:r>
              <a:rPr dirty="0" sz="2000" spc="-5">
                <a:latin typeface="Calibri"/>
                <a:cs typeface="Calibri"/>
              </a:rPr>
              <a:t>Describir</a:t>
            </a:r>
            <a:r>
              <a:rPr dirty="0" sz="2000" spc="-2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algunas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las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actividades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que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se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propusieron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en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la </a:t>
            </a:r>
            <a:r>
              <a:rPr dirty="0" sz="2000" spc="5">
                <a:latin typeface="Calibri"/>
                <a:cs typeface="Calibri"/>
              </a:rPr>
              <a:t>Unidad </a:t>
            </a:r>
            <a:r>
              <a:rPr dirty="0" sz="2000">
                <a:latin typeface="Calibri"/>
                <a:cs typeface="Calibri"/>
              </a:rPr>
              <a:t>Didáctica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Secuencia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didáctica </a:t>
            </a:r>
            <a:r>
              <a:rPr dirty="0" sz="2000" spc="5">
                <a:latin typeface="Calibri"/>
                <a:cs typeface="Calibri"/>
              </a:rPr>
              <a:t>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propuestas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trabajo</a:t>
            </a:r>
            <a:r>
              <a:rPr dirty="0" sz="2000" spc="55">
                <a:latin typeface="Calibri"/>
                <a:cs typeface="Calibri"/>
              </a:rPr>
              <a:t>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indicando</a:t>
            </a:r>
            <a:r>
              <a:rPr dirty="0" sz="20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sus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objetivos</a:t>
            </a:r>
            <a:r>
              <a:rPr dirty="0" sz="2000">
                <a:latin typeface="Calibri"/>
                <a:cs typeface="Calibri"/>
              </a:rPr>
              <a:t>.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El </a:t>
            </a:r>
            <a:r>
              <a:rPr dirty="0" sz="2000">
                <a:latin typeface="Calibri"/>
                <a:cs typeface="Calibri"/>
              </a:rPr>
              <a:t> texto no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debe</a:t>
            </a:r>
            <a:r>
              <a:rPr dirty="0" sz="2000">
                <a:latin typeface="Calibri"/>
                <a:cs typeface="Calibri"/>
              </a:rPr>
              <a:t> ser </a:t>
            </a:r>
            <a:r>
              <a:rPr dirty="0" sz="2000" spc="5">
                <a:latin typeface="Calibri"/>
                <a:cs typeface="Calibri"/>
              </a:rPr>
              <a:t>muy</a:t>
            </a:r>
            <a:r>
              <a:rPr dirty="0" sz="2000">
                <a:latin typeface="Calibri"/>
                <a:cs typeface="Calibri"/>
              </a:rPr>
              <a:t> extenso.</a:t>
            </a:r>
            <a:r>
              <a:rPr dirty="0" sz="2000" spc="495"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Conviene usar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viñetas,</a:t>
            </a:r>
            <a:r>
              <a:rPr dirty="0" sz="2000" spc="48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formas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como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flechas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dirty="0" sz="20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cuadros</a:t>
            </a:r>
            <a:r>
              <a:rPr dirty="0" sz="2000" spc="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dirty="0" sz="20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identificar</a:t>
            </a:r>
            <a:r>
              <a:rPr dirty="0" sz="20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dirty="0" sz="2000" spc="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actividades.	</a:t>
            </a:r>
            <a:r>
              <a:rPr dirty="0" sz="2000">
                <a:latin typeface="Calibri"/>
                <a:cs typeface="Calibri"/>
              </a:rPr>
              <a:t>TAMAÑO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FUENTE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ENTRE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36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5">
                <a:latin typeface="Calibri"/>
                <a:cs typeface="Calibri"/>
              </a:rPr>
              <a:t>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345"/>
              </a:lnSpc>
            </a:pPr>
            <a:r>
              <a:rPr dirty="0" sz="200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5968" y="10350280"/>
            <a:ext cx="4425591" cy="55319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DEL TRABAJO. TAMAÑO DE FUENTE ENTRE 75 Y 90. MÁXIMO DE PALABRAS 14.</dc:title>
  <dcterms:created xsi:type="dcterms:W3CDTF">2023-10-24T11:47:06Z</dcterms:created>
  <dcterms:modified xsi:type="dcterms:W3CDTF">2023-10-24T11:47:06Z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2018-09-06T00:00:00Z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2023-10-24T00:00:00Z</vt:filetime>
  </property>
</Properties>
</file>